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0"/>
  </p:notesMasterIdLst>
  <p:sldIdLst>
    <p:sldId id="278" r:id="rId2"/>
    <p:sldId id="257" r:id="rId3"/>
    <p:sldId id="275" r:id="rId4"/>
    <p:sldId id="261" r:id="rId5"/>
    <p:sldId id="258" r:id="rId6"/>
    <p:sldId id="277" r:id="rId7"/>
    <p:sldId id="266" r:id="rId8"/>
    <p:sldId id="267" r:id="rId9"/>
    <p:sldId id="259" r:id="rId10"/>
    <p:sldId id="260" r:id="rId11"/>
    <p:sldId id="269" r:id="rId12"/>
    <p:sldId id="270" r:id="rId13"/>
    <p:sldId id="273" r:id="rId14"/>
    <p:sldId id="271" r:id="rId15"/>
    <p:sldId id="272" r:id="rId16"/>
    <p:sldId id="262" r:id="rId17"/>
    <p:sldId id="265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2" d="100"/>
          <a:sy n="92" d="100"/>
        </p:scale>
        <p:origin x="259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F6FE30-D529-4E49-BDF4-8DF895242850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6730E3-8D61-45BB-B535-56642CAF150C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6730E3-8D61-45BB-B535-56642CAF150C}" type="slidenum">
              <a:rPr lang="en-IN" smtClean="0"/>
              <a:t>2</a:t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26CE9-482F-40BA-994B-59DAB7ECE613}" type="datetime1">
              <a:rPr lang="en-US" smtClean="0"/>
              <a:t>4/6/2024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r>
              <a:rPr lang="en-US"/>
              <a:t>Department of Computer Science (CSE), GL Bajaj Institute of Technology and Management, Greater Noida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CB262-9AB2-4F90-8BAE-A2666D1519CE}" type="datetime1">
              <a:rPr lang="en-US" smtClean="0"/>
              <a:t>4/6/2024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(CSE), GL Bajaj Institute of Technology and Management, Greater Noida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F80C6-5D2A-49A5-B687-311BFD9FED36}" type="datetime1">
              <a:rPr lang="en-US" smtClean="0"/>
              <a:t>4/6/2024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(CSE), GL Bajaj Institute of Technology and Management, Greater Noida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C723D-EB04-44EA-930F-CB64EFBCBDB5}" type="datetime1">
              <a:rPr lang="en-US" smtClean="0"/>
              <a:t>4/6/2024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(CSE), GL Bajaj Institute of Technology and Management, Greater Noida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405C0-29E9-4FD8-8CF1-27C0791C8D9E}" type="datetime1">
              <a:rPr lang="en-US" smtClean="0"/>
              <a:t>4/6/2024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(CSE), GL Bajaj Institute of Technology and Management, Greater Noida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01D4-B9AE-4E91-848E-6B9C5C70A189}" type="datetime1">
              <a:rPr lang="en-US" smtClean="0"/>
              <a:t>4/6/2024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(CSE), GL Bajaj Institute of Technology and Management, Greater Noida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A1E7A-5BAF-4D23-8D85-683A3E7DB802}" type="datetime1">
              <a:rPr lang="en-US" smtClean="0"/>
              <a:t>4/6/2024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(CSE), GL Bajaj Institute of Technology and Management, Greater Noida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E1B3A-4563-4B4C-B8FF-5A4C4FB8F8CA}" type="datetime1">
              <a:rPr lang="en-US" smtClean="0"/>
              <a:t>4/6/2024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(CSE), GL Bajaj Institute of Technology and Management, Greater Noida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A245C-91DC-46E5-A7BD-2E83C3D2534D}" type="datetime1">
              <a:rPr lang="en-US" smtClean="0"/>
              <a:t>4/6/2024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(CSE), GL Bajaj Institute of Technology and Management, Greater Noida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AA817-BA03-4609-B678-91F9B12E266A}" type="datetime1">
              <a:rPr lang="en-US" smtClean="0"/>
              <a:t>4/6/2024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(CSE), GL Bajaj Institute of Technology and Management, Greater Noida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FCCD3-5508-4D7A-BC22-55BA2F1786BE}" type="datetime1">
              <a:rPr lang="en-US" smtClean="0"/>
              <a:t>4/6/2024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(CSE), GL Bajaj Institute of Technology and Management, Greater Noida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3D1F6-3167-4CBA-9BF3-0C404CE458F9}" type="datetime1">
              <a:rPr lang="en-US" smtClean="0"/>
              <a:t>4/6/2024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(CSE), GL Bajaj Institute of Technology and Management, Greater Noida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F6A94-6DAB-478B-B425-BC56F8BFC8E2}" type="datetime1">
              <a:rPr lang="en-US" smtClean="0"/>
              <a:t>4/6/2024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(CSE), GL Bajaj Institute of Technology and Management, Greater Noida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0F504-0E37-4B12-84BD-F18515DE3198}" type="datetime1">
              <a:rPr lang="en-US" smtClean="0"/>
              <a:t>4/6/2024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(CSE), GL Bajaj Institute of Technology and Management, Greater Noida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ECB53-D653-47A7-B9BF-53E4DF9D021F}" type="datetime1">
              <a:rPr lang="en-US" smtClean="0"/>
              <a:t>4/6/2024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(CSE), GL Bajaj Institute of Technology and Management, Greater Noida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D3ADD-1BAC-42D4-B7D3-AB89344B2E34}" type="datetime1">
              <a:rPr lang="en-US" smtClean="0"/>
              <a:t>4/6/2024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(CSE), GL Bajaj Institute of Technology and Management, Greater Noida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CEC1A-B4F0-4EDE-A66C-820F451F2F7F}" type="datetime1">
              <a:rPr lang="en-US" smtClean="0"/>
              <a:t>4/6/2024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(CSE), GL Bajaj Institute of Technology and Management, Greater Noida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699CA03-7931-4B5C-9040-8CA76CD446E2}" type="datetime1">
              <a:rPr lang="en-US" smtClean="0"/>
              <a:t>4/6/2024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/>
              <a:t>Department of Computer Science (CSE), GL Bajaj Institute of Technology and Management, Greater Noida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94556FD-A9CB-223C-1ED1-2FE3B8439D91}"/>
              </a:ext>
            </a:extLst>
          </p:cNvPr>
          <p:cNvSpPr txBox="1"/>
          <p:nvPr/>
        </p:nvSpPr>
        <p:spPr>
          <a:xfrm>
            <a:off x="4123113" y="789709"/>
            <a:ext cx="78721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3">
                    <a:lumMod val="50000"/>
                  </a:schemeClr>
                </a:solidFill>
                <a:latin typeface="Cooper Black" panose="0208090404030B020404" pitchFamily="18" charset="0"/>
              </a:rPr>
              <a:t>Social NFT Marketplace</a:t>
            </a:r>
            <a:endParaRPr lang="en-IN" sz="4800" dirty="0">
              <a:solidFill>
                <a:schemeClr val="accent3">
                  <a:lumMod val="50000"/>
                </a:schemeClr>
              </a:solidFill>
              <a:latin typeface="Cooper Black" panose="0208090404030B0204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BEB44B-383A-DEB9-1F9F-DEF0B82177F5}"/>
              </a:ext>
            </a:extLst>
          </p:cNvPr>
          <p:cNvSpPr txBox="1"/>
          <p:nvPr/>
        </p:nvSpPr>
        <p:spPr>
          <a:xfrm>
            <a:off x="6874626" y="1620983"/>
            <a:ext cx="5187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2"/>
                </a:solidFill>
                <a:latin typeface="Cooper Black" panose="0208090404030B020404" pitchFamily="18" charset="0"/>
              </a:rPr>
              <a:t>A visionary investment in crypto world</a:t>
            </a:r>
            <a:endParaRPr lang="en-IN" sz="1800" b="1" dirty="0">
              <a:solidFill>
                <a:schemeClr val="accent2"/>
              </a:solidFill>
              <a:latin typeface="Cooper Black" panose="0208090404030B020404" pitchFamily="18" charset="0"/>
            </a:endParaRPr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5D10F8-C6B6-BCD8-5DEE-2B7784F0ADED}"/>
              </a:ext>
            </a:extLst>
          </p:cNvPr>
          <p:cNvSpPr txBox="1"/>
          <p:nvPr/>
        </p:nvSpPr>
        <p:spPr>
          <a:xfrm>
            <a:off x="1571106" y="4879571"/>
            <a:ext cx="4921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Guide Name : Ms. Neelam Bidhuri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03FB19-4203-BC2E-26F9-2F91923E139D}"/>
              </a:ext>
            </a:extLst>
          </p:cNvPr>
          <p:cNvSpPr txBox="1"/>
          <p:nvPr/>
        </p:nvSpPr>
        <p:spPr>
          <a:xfrm>
            <a:off x="8744990" y="4422371"/>
            <a:ext cx="31422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Name: Aman Kumar </a:t>
            </a:r>
          </a:p>
          <a:p>
            <a:r>
              <a:rPr lang="en-IN" b="1" dirty="0"/>
              <a:t>Roll No: 2001331530027</a:t>
            </a:r>
          </a:p>
          <a:p>
            <a:r>
              <a:rPr lang="en-IN" b="1" dirty="0"/>
              <a:t>Course: B Tech   CSE AI&amp;ML</a:t>
            </a:r>
          </a:p>
        </p:txBody>
      </p:sp>
    </p:spTree>
    <p:extLst>
      <p:ext uri="{BB962C8B-B14F-4D97-AF65-F5344CB8AC3E}">
        <p14:creationId xmlns:p14="http://schemas.microsoft.com/office/powerpoint/2010/main" val="45776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043797"/>
            <a:ext cx="10018713" cy="4747404"/>
          </a:xfrm>
          <a:solidFill>
            <a:schemeClr val="bg1"/>
          </a:solidFill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IN" sz="3200" dirty="0"/>
              <a:t>BLOCKCHAIN WALLET (</a:t>
            </a:r>
            <a:r>
              <a:rPr lang="en-IN" sz="3200" dirty="0" err="1"/>
              <a:t>metamask</a:t>
            </a:r>
            <a:r>
              <a:rPr lang="en-IN" sz="3200" dirty="0"/>
              <a:t>):</a:t>
            </a:r>
          </a:p>
          <a:p>
            <a:r>
              <a:rPr lang="en-US" sz="2000" dirty="0" err="1"/>
              <a:t>MetaMask</a:t>
            </a:r>
            <a:r>
              <a:rPr lang="en-US" sz="2000" dirty="0"/>
              <a:t> is a digital money programming wallet used to interface with the Ethereum blockchain. </a:t>
            </a:r>
          </a:p>
          <a:p>
            <a:r>
              <a:rPr lang="en-US" sz="2000" dirty="0"/>
              <a:t>It permits clients to get to their Ethereum wallet by means of a program expansion or versatile application, which can then be utilized to collaborate with decentralized applications. </a:t>
            </a:r>
          </a:p>
          <a:p>
            <a:r>
              <a:rPr lang="en-US" sz="2000" dirty="0" err="1"/>
              <a:t>MetaMask</a:t>
            </a:r>
            <a:r>
              <a:rPr lang="en-US" sz="2000" dirty="0"/>
              <a:t> permits clients to store and oversee key information, exchange messages, send and get information connected with Ethereum and tokens, and safely interface with explicit applications through a helpful site or an underlying cell phone.</a:t>
            </a:r>
          </a:p>
          <a:p>
            <a:pPr marL="0" indent="0">
              <a:buNone/>
            </a:pP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060" y="128847"/>
            <a:ext cx="10018713" cy="1752599"/>
          </a:xfrm>
        </p:spPr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Connecting wallet</a:t>
            </a:r>
            <a:endParaRPr lang="en-IN" dirty="0">
              <a:latin typeface="Algerian" panose="04020705040A02060702" pitchFamily="8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6D2E33-C731-04FF-42B2-B70EF4C340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8465" y="207817"/>
            <a:ext cx="6359237" cy="63509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178724"/>
            <a:ext cx="10018713" cy="1752599"/>
          </a:xfrm>
        </p:spPr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Transaction</a:t>
            </a:r>
            <a:endParaRPr lang="en-IN" dirty="0">
              <a:latin typeface="Algerian" panose="04020705040A02060702" pitchFamily="8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B0F308C-60AB-F29F-4B20-95654843F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590" y="265469"/>
            <a:ext cx="11003280" cy="62391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03909"/>
            <a:ext cx="10018713" cy="1752599"/>
          </a:xfrm>
        </p:spPr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Uploading </a:t>
            </a:r>
            <a:r>
              <a:rPr lang="en-US" dirty="0" err="1">
                <a:latin typeface="Algerian" panose="04020705040A02060702" pitchFamily="82" charset="0"/>
              </a:rPr>
              <a:t>nft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77866E-2F3B-8129-694A-1A05D965B1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A026651-3096-7241-786B-F69B2FE7F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262" y="797474"/>
            <a:ext cx="11554692" cy="54958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2374" y="162098"/>
            <a:ext cx="10018713" cy="1752599"/>
          </a:xfrm>
        </p:spPr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Home page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8C092D-05C7-4B50-DE92-F8C5BE9169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37A2AE-18DA-8F5E-0C49-A1D6D299A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502642"/>
            <a:ext cx="10759440" cy="58120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9001" y="228600"/>
            <a:ext cx="10018713" cy="1752599"/>
          </a:xfrm>
        </p:spPr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Buying Selected </a:t>
            </a:r>
            <a:r>
              <a:rPr lang="en-US" dirty="0" err="1">
                <a:latin typeface="Algerian" panose="04020705040A02060702" pitchFamily="82" charset="0"/>
              </a:rPr>
              <a:t>nft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362A28-2240-67FC-D775-49EC8F9D7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BDC016-18A3-EF7E-12F3-1996B03B6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14" y="484136"/>
            <a:ext cx="11435788" cy="60208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CONCLUSION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318327"/>
            <a:ext cx="10018713" cy="3472873"/>
          </a:xfrm>
          <a:solidFill>
            <a:schemeClr val="bg1"/>
          </a:solidFill>
        </p:spPr>
        <p:txBody>
          <a:bodyPr>
            <a:normAutofit fontScale="92500" lnSpcReduction="20000"/>
          </a:bodyPr>
          <a:lstStyle/>
          <a:p>
            <a:r>
              <a:rPr lang="en-US" dirty="0"/>
              <a:t>They simply have to login into their account. </a:t>
            </a:r>
          </a:p>
          <a:p>
            <a:r>
              <a:rPr lang="en-US" dirty="0"/>
              <a:t>Upload their favorite pic to the server. </a:t>
            </a:r>
          </a:p>
          <a:p>
            <a:r>
              <a:rPr lang="en-US" dirty="0"/>
              <a:t>The code will convert their pic into NFT. </a:t>
            </a:r>
          </a:p>
          <a:p>
            <a:r>
              <a:rPr lang="en-US" dirty="0"/>
              <a:t>It will be further published in the feed of the people who follow the particular person. </a:t>
            </a:r>
          </a:p>
          <a:p>
            <a:r>
              <a:rPr lang="en-US" dirty="0"/>
              <a:t>From their onwards followers can easily like the NFT. </a:t>
            </a:r>
          </a:p>
          <a:p>
            <a:r>
              <a:rPr lang="en-US" dirty="0"/>
              <a:t>And if they want they can make a buyout to the NFT as simple as that networking platforms, this goes further to show how relevant and popular social media platforms have become in recent times.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REFERENCE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198255"/>
            <a:ext cx="10018713" cy="3592945"/>
          </a:xfrm>
          <a:solidFill>
            <a:schemeClr val="bg1"/>
          </a:solidFill>
        </p:spPr>
        <p:txBody>
          <a:bodyPr>
            <a:normAutofit fontScale="70000" lnSpcReduction="20000"/>
          </a:bodyPr>
          <a:lstStyle/>
          <a:p>
            <a:r>
              <a:rPr lang="en-IN" dirty="0"/>
              <a:t>Bolton, R. N., &amp; Cora, A. (2021). The future of art collecting: Non-fungible tokens (NFTs) and the transformation of the art market. Journal of Cultural Economics, 45(3), 277-296. doi:10.1080/00220216.2021.1930561</a:t>
            </a:r>
          </a:p>
          <a:p>
            <a:r>
              <a:rPr lang="en-IN" dirty="0" err="1"/>
              <a:t>Kietzmann</a:t>
            </a:r>
            <a:r>
              <a:rPr lang="en-IN" dirty="0"/>
              <a:t>, J., </a:t>
            </a:r>
            <a:r>
              <a:rPr lang="en-IN" dirty="0" err="1"/>
              <a:t>Valkenburg</a:t>
            </a:r>
            <a:r>
              <a:rPr lang="en-IN" dirty="0"/>
              <a:t>, P. M., &amp; </a:t>
            </a:r>
            <a:r>
              <a:rPr lang="en-IN" dirty="0" err="1"/>
              <a:t>Hermkens</a:t>
            </a:r>
            <a:r>
              <a:rPr lang="en-IN" dirty="0"/>
              <a:t>, K. (2020). The future of marketing: From transactions to relationships to value co-creation. Journal of Marketing, 84(6), 1-19. doi:10.1177/0022242920933276</a:t>
            </a:r>
          </a:p>
          <a:p>
            <a:r>
              <a:rPr lang="en-IN" dirty="0"/>
              <a:t>Whitaker, Z., </a:t>
            </a:r>
            <a:r>
              <a:rPr lang="en-IN" dirty="0" err="1"/>
              <a:t>Soh</a:t>
            </a:r>
            <a:r>
              <a:rPr lang="en-IN" dirty="0"/>
              <a:t>, K., &amp; </a:t>
            </a:r>
            <a:r>
              <a:rPr lang="en-IN" dirty="0" err="1"/>
              <a:t>Teo</a:t>
            </a:r>
            <a:r>
              <a:rPr lang="en-IN" dirty="0"/>
              <a:t>, H. H. (2021). Non-fungible tokens (NFTs): A literature review and research agenda. International Journal of Information Management, 56, 102394. doi:10.1016/j.ijinfomgt.2021.102394</a:t>
            </a:r>
          </a:p>
          <a:p>
            <a:r>
              <a:rPr lang="en-IN" dirty="0" err="1"/>
              <a:t>Atzori</a:t>
            </a:r>
            <a:r>
              <a:rPr lang="en-IN" dirty="0"/>
              <a:t>, M., </a:t>
            </a:r>
            <a:r>
              <a:rPr lang="en-IN" dirty="0" err="1"/>
              <a:t>Casares</a:t>
            </a:r>
            <a:r>
              <a:rPr lang="en-IN" dirty="0"/>
              <a:t>, M., &amp; </a:t>
            </a:r>
            <a:r>
              <a:rPr lang="en-IN" dirty="0" err="1"/>
              <a:t>Perony</a:t>
            </a:r>
            <a:r>
              <a:rPr lang="en-IN" dirty="0"/>
              <a:t>, N. (2019). </a:t>
            </a:r>
            <a:r>
              <a:rPr lang="en-IN" dirty="0" err="1"/>
              <a:t>Blockchain</a:t>
            </a:r>
            <a:r>
              <a:rPr lang="en-IN" dirty="0"/>
              <a:t> technology and decentralized applications: A systematic literature review and research agenda. </a:t>
            </a:r>
            <a:r>
              <a:rPr lang="en-IN" dirty="0" err="1"/>
              <a:t>Symphonya</a:t>
            </a:r>
            <a:r>
              <a:rPr lang="en-IN" dirty="0"/>
              <a:t>, 3(1), 1-36. doi:10.3390/sym3010001</a:t>
            </a:r>
          </a:p>
          <a:p>
            <a:r>
              <a:rPr lang="en-IN" dirty="0" err="1"/>
              <a:t>Guo</a:t>
            </a:r>
            <a:r>
              <a:rPr lang="en-IN" dirty="0"/>
              <a:t>, L., Wang, C., &amp; Chen, L. (2021). A survey on non-fungible tokens. IEEE Access, 9, 103426-103448. doi:10.1109/ACCESS.2021.3063193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9373" y="2755669"/>
            <a:ext cx="10018713" cy="1752599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6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THANK  YOU</a:t>
            </a:r>
            <a:endParaRPr lang="en-IN" sz="66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1092200"/>
          </a:xfrm>
        </p:spPr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INTRODUCTION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1972892"/>
            <a:ext cx="10018713" cy="3916368"/>
          </a:xfrm>
          <a:solidFill>
            <a:schemeClr val="bg1"/>
          </a:solidFill>
        </p:spPr>
        <p:txBody>
          <a:bodyPr>
            <a:normAutofit fontScale="85000" lnSpcReduction="20000"/>
          </a:bodyPr>
          <a:lstStyle/>
          <a:p>
            <a:pPr algn="just">
              <a:buSzPct val="127000"/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NFT Marketplace is an internet based commercial center where craftsmen sell their multifaceted craftsmanship and where purchasers can get to it utilizing digital currency, like Bitcoin.</a:t>
            </a:r>
          </a:p>
          <a:p>
            <a:pPr algn="just">
              <a:buSzPct val="127000"/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Non-fungible tokens (NFTs) are digital assets that are unique and cannot be replaced.</a:t>
            </a:r>
          </a:p>
          <a:p>
            <a:pPr algn="just">
              <a:buSzPct val="127000"/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NFTs can represent anything from art to music to in-game items.</a:t>
            </a:r>
          </a:p>
          <a:p>
            <a:pPr algn="just">
              <a:buSzPct val="127000"/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Social NFT marketplaces are platforms that allow users to buy, sell, and trade NFTs.</a:t>
            </a:r>
          </a:p>
          <a:p>
            <a:pPr algn="just">
              <a:buSzPct val="127000"/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These marketplaces offer a number of benefits, including:</a:t>
            </a:r>
          </a:p>
          <a:p>
            <a:pPr lvl="1" algn="just">
              <a:buSzPct val="127000"/>
              <a:buFont typeface="Wingdings" panose="05000000000000000000" pitchFamily="2" charset="2"/>
              <a:buChar char="Ø"/>
            </a:pPr>
            <a:r>
              <a:rPr lang="en-US" dirty="0"/>
              <a:t>Increased liquidity: Social NFT marketplaces make it easier for users to find buyers and sellers for their NFTs.</a:t>
            </a:r>
          </a:p>
          <a:p>
            <a:pPr lvl="1" algn="just">
              <a:buSzPct val="127000"/>
              <a:buFont typeface="Wingdings" panose="05000000000000000000" pitchFamily="2" charset="2"/>
              <a:buChar char="Ø"/>
            </a:pPr>
            <a:r>
              <a:rPr lang="en-US" dirty="0"/>
              <a:t>Reduced fees: Social NFT marketplaces typically charge lower fees than traditional NFT marketplaces.</a:t>
            </a:r>
          </a:p>
          <a:p>
            <a:pPr lvl="1" algn="just">
              <a:buSzPct val="127000"/>
              <a:buFont typeface="Wingdings" panose="05000000000000000000" pitchFamily="2" charset="2"/>
              <a:buChar char="Ø"/>
            </a:pPr>
            <a:r>
              <a:rPr lang="en-US" dirty="0"/>
              <a:t>Increased security: Social NFT marketplaces often have more robust security measures than traditional NFT marketplaces.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Literature survey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438399"/>
            <a:ext cx="10018713" cy="3623036"/>
          </a:xfrm>
          <a:solidFill>
            <a:schemeClr val="bg1"/>
          </a:solidFill>
        </p:spPr>
        <p:txBody>
          <a:bodyPr>
            <a:normAutofit fontScale="85000" lnSpcReduction="10000"/>
          </a:bodyPr>
          <a:lstStyle/>
          <a:p>
            <a:r>
              <a:rPr lang="en-US" dirty="0"/>
              <a:t>Bolton, R. N., &amp; Cora, A. (2021). The future of art collecting: Non-fungible tokens (NFTs) and the transformation of the art market. Journal of Cultural Economics, 45(3), 277-296.</a:t>
            </a:r>
          </a:p>
          <a:p>
            <a:r>
              <a:rPr lang="en-US" dirty="0" err="1"/>
              <a:t>Kietzmann</a:t>
            </a:r>
            <a:r>
              <a:rPr lang="en-US" dirty="0"/>
              <a:t>, J., </a:t>
            </a:r>
            <a:r>
              <a:rPr lang="en-US" dirty="0" err="1"/>
              <a:t>Valkenburg</a:t>
            </a:r>
            <a:r>
              <a:rPr lang="en-US" dirty="0"/>
              <a:t>, P. M., &amp; </a:t>
            </a:r>
            <a:r>
              <a:rPr lang="en-US" dirty="0" err="1"/>
              <a:t>Hermkens</a:t>
            </a:r>
            <a:r>
              <a:rPr lang="en-US" dirty="0"/>
              <a:t>, K. (2020). The future of marketing: From transactions to relationships to value co-creation. Journal of Marketing, 84(6), 1-19.</a:t>
            </a:r>
          </a:p>
          <a:p>
            <a:r>
              <a:rPr lang="en-US" dirty="0"/>
              <a:t>Whitaker, Z., </a:t>
            </a:r>
            <a:r>
              <a:rPr lang="en-US" dirty="0" err="1"/>
              <a:t>Soh</a:t>
            </a:r>
            <a:r>
              <a:rPr lang="en-US" dirty="0"/>
              <a:t>, K., &amp; </a:t>
            </a:r>
            <a:r>
              <a:rPr lang="en-US" dirty="0" err="1"/>
              <a:t>Teo</a:t>
            </a:r>
            <a:r>
              <a:rPr lang="en-US" dirty="0"/>
              <a:t>, H. H. (2021). Non-fungible tokens (NFTs): A literature review and research agenda. International Journal of Information Management, 56, 102394.</a:t>
            </a:r>
          </a:p>
          <a:p>
            <a:r>
              <a:rPr lang="en-IN" dirty="0" err="1"/>
              <a:t>Atzori</a:t>
            </a:r>
            <a:r>
              <a:rPr lang="en-IN" dirty="0"/>
              <a:t>, M., </a:t>
            </a:r>
            <a:r>
              <a:rPr lang="en-IN" dirty="0" err="1"/>
              <a:t>Casares</a:t>
            </a:r>
            <a:r>
              <a:rPr lang="en-IN" dirty="0"/>
              <a:t>, M., &amp; </a:t>
            </a:r>
            <a:r>
              <a:rPr lang="en-IN" dirty="0" err="1"/>
              <a:t>Perony</a:t>
            </a:r>
            <a:r>
              <a:rPr lang="en-IN" dirty="0"/>
              <a:t>, N. (2019). </a:t>
            </a:r>
            <a:r>
              <a:rPr lang="en-IN" dirty="0" err="1"/>
              <a:t>Blockchain</a:t>
            </a:r>
            <a:r>
              <a:rPr lang="en-IN" dirty="0"/>
              <a:t> technology and decentralized applications: A systematic literature review and research agenda. </a:t>
            </a:r>
            <a:r>
              <a:rPr lang="en-IN" dirty="0" err="1"/>
              <a:t>Symphonya</a:t>
            </a:r>
            <a:r>
              <a:rPr lang="en-IN" dirty="0"/>
              <a:t>, 3(1), 1-36.</a:t>
            </a:r>
          </a:p>
          <a:p>
            <a:r>
              <a:rPr lang="en-IN" dirty="0" err="1"/>
              <a:t>Guo</a:t>
            </a:r>
            <a:r>
              <a:rPr lang="en-IN" dirty="0"/>
              <a:t>, L., Wang, C., &amp; Chen, L. (2021). A survey on non-fungible tokens. IEEE Access, 9, 103426-103448.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PROBLEM STATEMENT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235201"/>
            <a:ext cx="10018713" cy="3556000"/>
          </a:xfrm>
          <a:solidFill>
            <a:schemeClr val="bg1"/>
          </a:solidFill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dirty="0"/>
              <a:t>NFT marketplaces are developed to allow artists to sell their works online and express themselves in the digital space(</a:t>
            </a:r>
            <a:r>
              <a:rPr lang="en-US" sz="1600" b="1" dirty="0"/>
              <a:t>Lack of Creativity and Expression for Creators</a:t>
            </a:r>
            <a:r>
              <a:rPr lang="en-US" sz="1600" dirty="0"/>
              <a:t>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/>
              <a:t>We analyzed how a normal photo sharing social media website can be converted into a social NFT Marketplace.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/>
              <a:t>The current NFT marketplace is fragmented and lacks a social component.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/>
              <a:t>This makes it difficult for users to find the NFTs they are looking for and to connect with other users who share their interests.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/>
              <a:t>As a result, the NFT market is not as liquid as it could be.</a:t>
            </a:r>
          </a:p>
          <a:p>
            <a:pPr marL="0" indent="0">
              <a:buNone/>
            </a:pPr>
            <a:endParaRPr lang="en-IN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427007"/>
            <a:ext cx="10018713" cy="1117121"/>
          </a:xfrm>
        </p:spPr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OBJECTIVES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15298" y="1866899"/>
            <a:ext cx="10018713" cy="3912799"/>
          </a:xfrm>
          <a:solidFill>
            <a:schemeClr val="bg1"/>
          </a:solidFill>
        </p:spPr>
        <p:txBody>
          <a:bodyPr>
            <a:normAutofit fontScale="85000" lnSpcReduction="10000"/>
          </a:bodyPr>
          <a:lstStyle/>
          <a:p>
            <a:r>
              <a:rPr lang="en-US" dirty="0"/>
              <a:t>The main objective of the project is to not limit social media to influencer marketing, social interaction, business promotion and many more but to also include a web3 component in social media to make a new marketplace for the NFT marketplace.</a:t>
            </a:r>
          </a:p>
          <a:p>
            <a:r>
              <a:rPr lang="en-US" dirty="0"/>
              <a:t>It will be as simple as for users to use this application:-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They simply have to login into their account.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Upload their </a:t>
            </a:r>
            <a:r>
              <a:rPr lang="en-US" dirty="0" err="1"/>
              <a:t>favourite</a:t>
            </a:r>
            <a:r>
              <a:rPr lang="en-US" dirty="0"/>
              <a:t> pic to the server.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The code will convert their pic into NFT.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It will be further published in the feed of the people who follow the particular person.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From their onwards, followers can easily like the NFT.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And if they want, they can make a buyout to the NFT as simple as that.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222222"/>
                </a:solidFill>
                <a:latin typeface="Algerian" panose="04020705040A02060702" pitchFamily="82" charset="0"/>
                <a:ea typeface="Times New Roman" panose="02020603050405020304" pitchFamily="18" charset="0"/>
              </a:rPr>
              <a:t>methodology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dirty="0"/>
              <a:t>Initialization of front-end</a:t>
            </a:r>
          </a:p>
          <a:p>
            <a:r>
              <a:rPr lang="en-US" dirty="0"/>
              <a:t>Smart contract Deployment</a:t>
            </a:r>
          </a:p>
          <a:p>
            <a:r>
              <a:rPr lang="en-US" dirty="0"/>
              <a:t>Minting NFT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9373" y="228600"/>
            <a:ext cx="10018713" cy="995218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rgbClr val="222222"/>
                </a:solidFill>
                <a:effectLst/>
                <a:latin typeface="Algerian" panose="04020705040A02060702" pitchFamily="82" charset="0"/>
                <a:ea typeface="Times New Roman" panose="02020603050405020304" pitchFamily="18" charset="0"/>
              </a:rPr>
              <a:t>Diagrammatic view</a:t>
            </a:r>
            <a:endParaRPr lang="en-IN" sz="6000" dirty="0">
              <a:latin typeface="Algerian" panose="04020705040A02060702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67169" y="1354974"/>
            <a:ext cx="6978053" cy="4802409"/>
          </a:xfrm>
          <a:effectLst>
            <a:softEdge rad="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3246" y="356754"/>
            <a:ext cx="4629577" cy="6144492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367287"/>
          </a:xfrm>
        </p:spPr>
        <p:txBody>
          <a:bodyPr/>
          <a:lstStyle/>
          <a:p>
            <a:r>
              <a:rPr lang="en-IN" dirty="0">
                <a:latin typeface="Algerian" panose="04020705040A02060702" pitchFamily="82" charset="0"/>
              </a:rPr>
              <a:t>PROJECT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940942"/>
            <a:ext cx="10018713" cy="4002657"/>
          </a:xfrm>
          <a:solidFill>
            <a:schemeClr val="bg1"/>
          </a:solidFill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sz="2800" dirty="0"/>
              <a:t>NFT (Non-Fungible Token):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/>
              <a:t>A non-fungible token (NFT) is a novel and non-compatible unit of information put away on a blockchain, a type of computerized ledger.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/>
              <a:t> NFTs can be related with reproducible computerized records, for example, photographs, recordings, and sound.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/>
              <a:t>NFTs utilize a computerized record to give a public testament of genuineness or verification of proprietorship, yet don't confine the sharing or duplicating of the hidden computerized documents.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/>
              <a:t>The absence of compatibility (fungibility) recognizes NFTs from blockchain cryptographic forms of money, like Bitcoin. </a:t>
            </a:r>
            <a:endParaRPr lang="en-IN" sz="2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1108</Words>
  <Application>Microsoft Office PowerPoint</Application>
  <PresentationFormat>Widescreen</PresentationFormat>
  <Paragraphs>71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Algerian</vt:lpstr>
      <vt:lpstr>Arial</vt:lpstr>
      <vt:lpstr>Calibri</vt:lpstr>
      <vt:lpstr>Cooper Black</vt:lpstr>
      <vt:lpstr>Corbel</vt:lpstr>
      <vt:lpstr>Wingdings</vt:lpstr>
      <vt:lpstr>Parallax</vt:lpstr>
      <vt:lpstr>PowerPoint Presentation</vt:lpstr>
      <vt:lpstr>INTRODUCTION</vt:lpstr>
      <vt:lpstr>Literature survey</vt:lpstr>
      <vt:lpstr>PROBLEM STATEMENT</vt:lpstr>
      <vt:lpstr>OBJECTIVES</vt:lpstr>
      <vt:lpstr>methodology</vt:lpstr>
      <vt:lpstr>Diagrammatic view</vt:lpstr>
      <vt:lpstr>PowerPoint Presentation</vt:lpstr>
      <vt:lpstr>PROJECT DETAILS</vt:lpstr>
      <vt:lpstr>PowerPoint Presentation</vt:lpstr>
      <vt:lpstr>Connecting wallet</vt:lpstr>
      <vt:lpstr>Transaction</vt:lpstr>
      <vt:lpstr>Uploading nft</vt:lpstr>
      <vt:lpstr>Home page</vt:lpstr>
      <vt:lpstr>Buying Selected nft</vt:lpstr>
      <vt:lpstr>CONCLUSION</vt:lpstr>
      <vt:lpstr>REFERENCE</vt:lpstr>
      <vt:lpstr>THANK 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NFT Marketplace</dc:title>
  <dc:creator>HARI  KISHAN</dc:creator>
  <cp:lastModifiedBy>AMAN KUMAR</cp:lastModifiedBy>
  <cp:revision>28</cp:revision>
  <dcterms:created xsi:type="dcterms:W3CDTF">2022-10-17T13:28:00Z</dcterms:created>
  <dcterms:modified xsi:type="dcterms:W3CDTF">2024-04-06T03:15:38Z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FD8DD12BB8F94CA488EF118F46E407AD</vt:lpwstr>
  </property>
  <property fmtid="{D5CDD505-2E9C-101B-9397-08002B2CF9AE}" pid="3" name="KSOProductBuildVer">
    <vt:lpwstr>1033-11.2.0.11537</vt:lpwstr>
  </property>
</Properties>
</file>

<file path=docProps/thumbnail.jpeg>
</file>